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79" autoAdjust="0"/>
    <p:restoredTop sz="94582" autoAdjust="0"/>
  </p:normalViewPr>
  <p:slideViewPr>
    <p:cSldViewPr>
      <p:cViewPr varScale="1">
        <p:scale>
          <a:sx n="82" d="100"/>
          <a:sy n="82" d="100"/>
        </p:scale>
        <p:origin x="3280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06.11.2014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20Jahre Die NEINers - Version 5 -Stand  6.11.2014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3EDE0-3D66-4EAC-8991-16FE9EF62F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49823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06.11.2014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20Jahre Die NEINers - Version 5 -Stand  6.11.2014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076F-80BE-4577-A2BF-BCDD96FDDD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0012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20Jahre Die NEINers - Version 5 -Stand  6.11.2014</a:t>
            </a:r>
          </a:p>
        </p:txBody>
      </p:sp>
    </p:spTree>
    <p:extLst>
      <p:ext uri="{BB962C8B-B14F-4D97-AF65-F5344CB8AC3E}">
        <p14:creationId xmlns:p14="http://schemas.microsoft.com/office/powerpoint/2010/main" val="9017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382083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227511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138174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25664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295600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37296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1255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199454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93496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421530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</p:spTree>
    <p:extLst>
      <p:ext uri="{BB962C8B-B14F-4D97-AF65-F5344CB8AC3E}">
        <p14:creationId xmlns:p14="http://schemas.microsoft.com/office/powerpoint/2010/main" val="385612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20 Jahr Die NEINers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Version 5</a:t>
            </a:r>
          </a:p>
        </p:txBody>
      </p:sp>
      <p:sp>
        <p:nvSpPr>
          <p:cNvPr id="2" name="MSIPCMContentMarking" descr="{&quot;HashCode&quot;:758215280,&quot;Placement&quot;:&quot;Header&quot;,&quot;Top&quot;:0.0,&quot;Left&quot;:0.0,&quot;SlideWidth&quot;:540,&quot;SlideHeight&quot;:720}"/>
          <p:cNvSpPr txBox="1"/>
          <p:nvPr userDrawn="1"/>
        </p:nvSpPr>
        <p:spPr>
          <a:xfrm>
            <a:off x="0" y="0"/>
            <a:ext cx="663105" cy="25236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de-DE" sz="1000" smtClean="0">
                <a:solidFill>
                  <a:srgbClr val="000000"/>
                </a:solidFill>
                <a:latin typeface="CorpoS" pitchFamily="2" charset="0"/>
              </a:rPr>
              <a:t>Internal</a:t>
            </a:r>
            <a:endParaRPr lang="de-DE" sz="1000">
              <a:solidFill>
                <a:srgbClr val="000000"/>
              </a:solidFill>
              <a:latin typeface="CorpoS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hteck 9"/>
          <p:cNvSpPr>
            <a:spLocks noChangeArrowheads="1"/>
          </p:cNvSpPr>
          <p:nvPr/>
        </p:nvSpPr>
        <p:spPr bwMode="auto">
          <a:xfrm>
            <a:off x="5064695" y="693723"/>
            <a:ext cx="155816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Hi-hat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Snare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Toms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Bongos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Base-Drum</a:t>
            </a:r>
          </a:p>
        </p:txBody>
      </p:sp>
      <p:sp>
        <p:nvSpPr>
          <p:cNvPr id="2" name="Rechteck 1"/>
          <p:cNvSpPr>
            <a:spLocks noChangeAspect="1"/>
          </p:cNvSpPr>
          <p:nvPr/>
        </p:nvSpPr>
        <p:spPr>
          <a:xfrm>
            <a:off x="692150" y="633413"/>
            <a:ext cx="1081088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10"/>
          <p:cNvSpPr>
            <a:spLocks noChangeAspect="1"/>
          </p:cNvSpPr>
          <p:nvPr/>
        </p:nvSpPr>
        <p:spPr>
          <a:xfrm>
            <a:off x="1773238" y="633413"/>
            <a:ext cx="1079500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hteck 11"/>
          <p:cNvSpPr>
            <a:spLocks noChangeAspect="1"/>
          </p:cNvSpPr>
          <p:nvPr/>
        </p:nvSpPr>
        <p:spPr>
          <a:xfrm>
            <a:off x="2852738" y="633413"/>
            <a:ext cx="1079500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Rechteck 12"/>
          <p:cNvSpPr>
            <a:spLocks noChangeAspect="1"/>
          </p:cNvSpPr>
          <p:nvPr/>
        </p:nvSpPr>
        <p:spPr>
          <a:xfrm>
            <a:off x="3932238" y="633413"/>
            <a:ext cx="1079500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1" name="Rechteck 20"/>
          <p:cNvSpPr>
            <a:spLocks noChangeAspect="1"/>
          </p:cNvSpPr>
          <p:nvPr/>
        </p:nvSpPr>
        <p:spPr>
          <a:xfrm>
            <a:off x="5011738" y="633413"/>
            <a:ext cx="1079500" cy="2160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hteck 21"/>
          <p:cNvSpPr>
            <a:spLocks noChangeAspect="1"/>
          </p:cNvSpPr>
          <p:nvPr/>
        </p:nvSpPr>
        <p:spPr>
          <a:xfrm>
            <a:off x="693738" y="2798763"/>
            <a:ext cx="1081087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Rechteck 22"/>
          <p:cNvSpPr>
            <a:spLocks noChangeAspect="1"/>
          </p:cNvSpPr>
          <p:nvPr/>
        </p:nvSpPr>
        <p:spPr>
          <a:xfrm>
            <a:off x="1774825" y="2798763"/>
            <a:ext cx="1079500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Rechteck 23"/>
          <p:cNvSpPr>
            <a:spLocks noChangeAspect="1"/>
          </p:cNvSpPr>
          <p:nvPr/>
        </p:nvSpPr>
        <p:spPr>
          <a:xfrm>
            <a:off x="2854325" y="2798763"/>
            <a:ext cx="1079500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Rechteck 24"/>
          <p:cNvSpPr>
            <a:spLocks noChangeAspect="1"/>
          </p:cNvSpPr>
          <p:nvPr/>
        </p:nvSpPr>
        <p:spPr>
          <a:xfrm>
            <a:off x="3933825" y="2798763"/>
            <a:ext cx="1079500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Rechteck 25"/>
          <p:cNvSpPr>
            <a:spLocks noChangeAspect="1"/>
          </p:cNvSpPr>
          <p:nvPr/>
        </p:nvSpPr>
        <p:spPr>
          <a:xfrm>
            <a:off x="5013325" y="2798763"/>
            <a:ext cx="1079500" cy="215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2276475" y="1116013"/>
            <a:ext cx="2305050" cy="14398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DRUMS</a:t>
            </a:r>
          </a:p>
        </p:txBody>
      </p:sp>
      <p:sp>
        <p:nvSpPr>
          <p:cNvPr id="2069" name="Textfeld 29"/>
          <p:cNvSpPr txBox="1">
            <a:spLocks noChangeArrowheads="1"/>
          </p:cNvSpPr>
          <p:nvPr/>
        </p:nvSpPr>
        <p:spPr bwMode="auto">
          <a:xfrm>
            <a:off x="3937000" y="1528763"/>
            <a:ext cx="644525" cy="522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400" b="1"/>
              <a:t>Drum</a:t>
            </a:r>
          </a:p>
          <a:p>
            <a:pPr eaLnBrk="1" hangingPunct="1"/>
            <a:r>
              <a:rPr lang="de-DE" altLang="de-DE" sz="1400" b="1"/>
              <a:t>Fill</a:t>
            </a:r>
          </a:p>
        </p:txBody>
      </p:sp>
      <p:sp>
        <p:nvSpPr>
          <p:cNvPr id="2070" name="Textfeld 4"/>
          <p:cNvSpPr txBox="1">
            <a:spLocks noChangeArrowheads="1"/>
          </p:cNvSpPr>
          <p:nvPr/>
        </p:nvSpPr>
        <p:spPr bwMode="auto">
          <a:xfrm>
            <a:off x="532491" y="5122157"/>
            <a:ext cx="5905078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600" b="1" dirty="0">
                <a:solidFill>
                  <a:srgbClr val="FF0000"/>
                </a:solidFill>
              </a:rPr>
              <a:t> </a:t>
            </a:r>
            <a:r>
              <a:rPr lang="de-DE" altLang="de-DE" sz="1600" dirty="0"/>
              <a:t>Tech-rider: 	2022</a:t>
            </a:r>
            <a:r>
              <a:rPr lang="de-DE" altLang="de-DE" sz="1600" b="1" dirty="0">
                <a:solidFill>
                  <a:srgbClr val="FF0000"/>
                </a:solidFill>
              </a:rPr>
              <a:t> </a:t>
            </a:r>
            <a:r>
              <a:rPr lang="mr-IN" altLang="de-DE" sz="1600" b="1" dirty="0">
                <a:solidFill>
                  <a:srgbClr val="FF0000"/>
                </a:solidFill>
              </a:rPr>
              <a:t>–</a:t>
            </a:r>
            <a:r>
              <a:rPr lang="de-DE" altLang="de-DE" sz="1600" b="1" dirty="0">
                <a:solidFill>
                  <a:srgbClr val="FF0000"/>
                </a:solidFill>
              </a:rPr>
              <a:t> DIE NEINers</a:t>
            </a:r>
          </a:p>
          <a:p>
            <a:pPr eaLnBrk="1" hangingPunct="1"/>
            <a:r>
              <a:rPr lang="de-DE" altLang="de-DE" sz="1400" dirty="0"/>
              <a:t>Anzahl Musiker: 6x – 	2x </a:t>
            </a:r>
            <a:r>
              <a:rPr lang="de-DE" altLang="de-DE" sz="1400" dirty="0" err="1"/>
              <a:t>voc</a:t>
            </a:r>
            <a:r>
              <a:rPr lang="de-DE" altLang="de-DE" sz="1400" dirty="0"/>
              <a:t> / 2 </a:t>
            </a:r>
            <a:r>
              <a:rPr lang="de-DE" altLang="de-DE" sz="1400" dirty="0" err="1"/>
              <a:t>backings</a:t>
            </a:r>
            <a:r>
              <a:rPr lang="de-DE" altLang="de-DE" sz="1400" dirty="0"/>
              <a:t>/</a:t>
            </a:r>
            <a:br>
              <a:rPr lang="de-DE" altLang="de-DE" sz="1400" dirty="0"/>
            </a:br>
            <a:r>
              <a:rPr lang="de-DE" altLang="de-DE" sz="1400" dirty="0"/>
              <a:t>		</a:t>
            </a:r>
            <a:r>
              <a:rPr lang="de-DE" altLang="de-DE" sz="1400" dirty="0" err="1"/>
              <a:t>bas</a:t>
            </a:r>
            <a:r>
              <a:rPr lang="de-DE" altLang="de-DE" sz="1400" dirty="0"/>
              <a:t>, </a:t>
            </a:r>
            <a:r>
              <a:rPr lang="de-DE" altLang="de-DE" sz="1400" dirty="0" err="1"/>
              <a:t>guit</a:t>
            </a:r>
            <a:r>
              <a:rPr lang="de-DE" altLang="de-DE" sz="1400" dirty="0"/>
              <a:t>, drum, </a:t>
            </a:r>
            <a:r>
              <a:rPr lang="de-DE" altLang="de-DE" sz="1400" dirty="0" err="1"/>
              <a:t>sax</a:t>
            </a:r>
            <a:r>
              <a:rPr lang="de-DE" altLang="de-DE" sz="1400" dirty="0"/>
              <a:t>, posaune</a:t>
            </a:r>
          </a:p>
          <a:p>
            <a:pPr eaLnBrk="1" hangingPunct="1"/>
            <a:endParaRPr lang="de-DE" altLang="de-DE" sz="200" dirty="0"/>
          </a:p>
          <a:p>
            <a:pPr eaLnBrk="1" hangingPunct="1"/>
            <a:r>
              <a:rPr lang="de-DE" altLang="de-DE" sz="1400" u="sng" dirty="0">
                <a:solidFill>
                  <a:srgbClr val="0070C0"/>
                </a:solidFill>
              </a:rPr>
              <a:t>Infos : </a:t>
            </a:r>
            <a:r>
              <a:rPr lang="de-DE" altLang="de-DE" sz="1400" dirty="0">
                <a:solidFill>
                  <a:srgbClr val="0070C0"/>
                </a:solidFill>
              </a:rPr>
              <a:t>	2x Haupt-</a:t>
            </a:r>
            <a:r>
              <a:rPr lang="de-DE" altLang="de-DE" sz="1400" dirty="0" err="1">
                <a:solidFill>
                  <a:srgbClr val="0070C0"/>
                </a:solidFill>
              </a:rPr>
              <a:t>Voc</a:t>
            </a:r>
            <a:r>
              <a:rPr lang="de-DE" altLang="de-DE" sz="1400" dirty="0">
                <a:solidFill>
                  <a:srgbClr val="0070C0"/>
                </a:solidFill>
              </a:rPr>
              <a:t> gleichwertig laut!</a:t>
            </a:r>
            <a:br>
              <a:rPr lang="de-DE" altLang="de-DE" sz="1400" dirty="0">
                <a:solidFill>
                  <a:srgbClr val="0070C0"/>
                </a:solidFill>
              </a:rPr>
            </a:br>
            <a:r>
              <a:rPr lang="de-DE" altLang="de-DE" sz="1400" dirty="0">
                <a:solidFill>
                  <a:srgbClr val="0070C0"/>
                </a:solidFill>
              </a:rPr>
              <a:t> 	 </a:t>
            </a:r>
            <a:r>
              <a:rPr lang="de-DE" altLang="de-DE" sz="1400" dirty="0" err="1">
                <a:solidFill>
                  <a:srgbClr val="0070C0"/>
                </a:solidFill>
              </a:rPr>
              <a:t>Guit</a:t>
            </a:r>
            <a:r>
              <a:rPr lang="de-DE" altLang="de-DE" sz="1400" dirty="0">
                <a:solidFill>
                  <a:srgbClr val="0070C0"/>
                </a:solidFill>
              </a:rPr>
              <a:t> + Bas über Funk</a:t>
            </a:r>
          </a:p>
          <a:p>
            <a:pPr eaLnBrk="1" hangingPunct="1"/>
            <a:r>
              <a:rPr lang="de-DE" altLang="de-DE" sz="1600" b="1" u="sng" dirty="0"/>
              <a:t>Technik:</a:t>
            </a:r>
            <a:r>
              <a:rPr lang="de-DE" altLang="de-DE" sz="1600" dirty="0"/>
              <a:t>		</a:t>
            </a:r>
          </a:p>
          <a:p>
            <a:pPr eaLnBrk="1" hangingPunct="1"/>
            <a:r>
              <a:rPr lang="de-DE" altLang="de-DE" sz="1600" dirty="0"/>
              <a:t>Anzahl </a:t>
            </a:r>
            <a:r>
              <a:rPr lang="de-DE" altLang="de-DE" sz="1600" dirty="0" err="1"/>
              <a:t>Mics</a:t>
            </a:r>
            <a:r>
              <a:rPr lang="de-DE" altLang="de-DE" sz="1600" dirty="0"/>
              <a:t>: 3x      Kabel (3x </a:t>
            </a:r>
            <a:r>
              <a:rPr lang="de-DE" altLang="de-DE" sz="1600" dirty="0" err="1"/>
              <a:t>voc</a:t>
            </a:r>
            <a:r>
              <a:rPr lang="de-DE" altLang="de-DE" sz="1600" dirty="0"/>
              <a:t>) + Ständer	    	- </a:t>
            </a:r>
            <a:r>
              <a:rPr lang="de-DE" altLang="de-DE" sz="1600" dirty="0" smtClean="0"/>
              <a:t>beizustellen</a:t>
            </a:r>
          </a:p>
          <a:p>
            <a:pPr eaLnBrk="1" hangingPunct="1"/>
            <a:r>
              <a:rPr lang="de-DE" altLang="de-DE" sz="1600" dirty="0" smtClean="0"/>
              <a:t>	    3x      Funk  (1x </a:t>
            </a:r>
            <a:r>
              <a:rPr lang="de-DE" altLang="de-DE" sz="1600" dirty="0" err="1" smtClean="0"/>
              <a:t>voc</a:t>
            </a:r>
            <a:r>
              <a:rPr lang="de-DE" altLang="de-DE" sz="1600" dirty="0" smtClean="0"/>
              <a:t> / 1x </a:t>
            </a:r>
            <a:r>
              <a:rPr lang="de-DE" altLang="de-DE" sz="1600" dirty="0" err="1" smtClean="0"/>
              <a:t>sax</a:t>
            </a:r>
            <a:r>
              <a:rPr lang="de-DE" altLang="de-DE" sz="1600" dirty="0" smtClean="0"/>
              <a:t> /Posaune) 	- von uns</a:t>
            </a:r>
          </a:p>
          <a:p>
            <a:pPr eaLnBrk="1" hangingPunct="1"/>
            <a:r>
              <a:rPr lang="de-DE" altLang="de-DE" sz="1600" dirty="0"/>
              <a:t>	    1x      SM57 (</a:t>
            </a:r>
            <a:r>
              <a:rPr lang="de-DE" altLang="de-DE" sz="1600" dirty="0" err="1"/>
              <a:t>guit</a:t>
            </a:r>
            <a:r>
              <a:rPr lang="de-DE" altLang="de-DE" sz="1600" dirty="0"/>
              <a:t>), 1x </a:t>
            </a:r>
            <a:r>
              <a:rPr lang="de-DE" altLang="de-DE" sz="1600" dirty="0" err="1"/>
              <a:t>set</a:t>
            </a:r>
            <a:r>
              <a:rPr lang="de-DE" altLang="de-DE" sz="1600" dirty="0"/>
              <a:t> (drum </a:t>
            </a:r>
            <a:r>
              <a:rPr lang="de-DE" altLang="de-DE" sz="1600" dirty="0" err="1"/>
              <a:t>fill</a:t>
            </a:r>
            <a:r>
              <a:rPr lang="de-DE" altLang="de-DE" sz="1600" dirty="0"/>
              <a:t>)	</a:t>
            </a:r>
            <a:r>
              <a:rPr lang="de-DE" altLang="de-DE" sz="1600" dirty="0" smtClean="0"/>
              <a:t>- beizustellen</a:t>
            </a:r>
          </a:p>
          <a:p>
            <a:endParaRPr lang="de-DE" sz="600" dirty="0" smtClean="0"/>
          </a:p>
          <a:p>
            <a:pPr eaLnBrk="1" hangingPunct="1"/>
            <a:r>
              <a:rPr lang="de-DE" altLang="de-DE" sz="1600" u="sng" dirty="0" smtClean="0"/>
              <a:t>Zu </a:t>
            </a:r>
            <a:r>
              <a:rPr lang="de-DE" altLang="de-DE" sz="1600" u="sng" dirty="0"/>
              <a:t>stellen: </a:t>
            </a:r>
            <a:r>
              <a:rPr lang="de-DE" altLang="de-DE" sz="1200" dirty="0"/>
              <a:t>Überdachter Bereich ‚Bühne‘ </a:t>
            </a:r>
            <a:r>
              <a:rPr lang="de-DE" altLang="de-DE" sz="1200" u="sng" dirty="0"/>
              <a:t>min. </a:t>
            </a:r>
            <a:r>
              <a:rPr lang="de-DE" altLang="de-DE" sz="1200" dirty="0"/>
              <a:t>5x4m, 3 Seiten geschlossen.</a:t>
            </a:r>
          </a:p>
          <a:p>
            <a:pPr eaLnBrk="1" hangingPunct="1"/>
            <a:r>
              <a:rPr lang="de-DE" altLang="de-DE" sz="1200" dirty="0"/>
              <a:t>Licht, Strom: 1x 16A + (1x16A Licht)</a:t>
            </a:r>
          </a:p>
          <a:p>
            <a:pPr eaLnBrk="1" hangingPunct="1"/>
            <a:r>
              <a:rPr lang="de-DE" altLang="de-DE" sz="1200" dirty="0"/>
              <a:t>PA (Verstärker, Boxen), 16 Kanal-Mischpult, (FX, 4-6xAUX, </a:t>
            </a:r>
            <a:r>
              <a:rPr lang="de-DE" altLang="de-DE" sz="1200" dirty="0" err="1"/>
              <a:t>Stagebox</a:t>
            </a:r>
            <a:r>
              <a:rPr lang="de-DE" altLang="de-DE" sz="1200" dirty="0"/>
              <a:t> XLR) </a:t>
            </a:r>
          </a:p>
          <a:p>
            <a:pPr eaLnBrk="1" hangingPunct="1"/>
            <a:r>
              <a:rPr lang="de-DE" altLang="de-DE" sz="1200" dirty="0"/>
              <a:t>4x Monitore (</a:t>
            </a:r>
            <a:r>
              <a:rPr lang="de-DE" altLang="de-DE" sz="1200" b="1" dirty="0"/>
              <a:t>Bevorzugt eigenes 6x </a:t>
            </a:r>
            <a:r>
              <a:rPr lang="de-DE" altLang="de-DE" sz="1200" b="1" dirty="0" err="1"/>
              <a:t>InEar</a:t>
            </a:r>
            <a:r>
              <a:rPr lang="de-DE" altLang="de-DE" sz="1200" b="1" dirty="0"/>
              <a:t> System </a:t>
            </a:r>
            <a:r>
              <a:rPr lang="de-DE" altLang="de-DE" sz="1200" dirty="0"/>
              <a:t>-&gt; 4-6 x </a:t>
            </a:r>
            <a:r>
              <a:rPr lang="de-DE" altLang="de-DE" sz="1200" dirty="0" err="1"/>
              <a:t>Aux</a:t>
            </a:r>
            <a:r>
              <a:rPr lang="de-DE" altLang="de-DE" sz="1200" dirty="0"/>
              <a:t> Kanäle)</a:t>
            </a:r>
          </a:p>
          <a:p>
            <a:pPr eaLnBrk="1" hangingPunct="1"/>
            <a:r>
              <a:rPr lang="de-DE" altLang="de-DE" sz="1200" dirty="0"/>
              <a:t>3x Mikros (SM58) mit Ständer, </a:t>
            </a:r>
          </a:p>
          <a:p>
            <a:pPr eaLnBrk="1" hangingPunct="1"/>
            <a:r>
              <a:rPr lang="de-DE" altLang="de-DE" sz="1200" dirty="0"/>
              <a:t>1x Mikro </a:t>
            </a:r>
            <a:r>
              <a:rPr lang="de-DE" altLang="de-DE" sz="1200" dirty="0" err="1"/>
              <a:t>Guit</a:t>
            </a:r>
            <a:r>
              <a:rPr lang="de-DE" altLang="de-DE" sz="1200" dirty="0"/>
              <a:t>: (SM57), </a:t>
            </a:r>
          </a:p>
          <a:p>
            <a:pPr eaLnBrk="1" hangingPunct="1"/>
            <a:r>
              <a:rPr lang="de-DE" altLang="de-DE" sz="1200" dirty="0"/>
              <a:t>1x Set Mikros + Halter für Drum </a:t>
            </a:r>
            <a:r>
              <a:rPr lang="de-DE" altLang="de-DE" sz="1200" dirty="0" err="1"/>
              <a:t>Fill</a:t>
            </a:r>
            <a:r>
              <a:rPr lang="de-DE" altLang="de-DE" sz="1200" dirty="0"/>
              <a:t> Abnahme.</a:t>
            </a:r>
          </a:p>
          <a:p>
            <a:pPr eaLnBrk="1" hangingPunct="1"/>
            <a:endParaRPr lang="de-DE" altLang="de-DE" sz="1200" b="1" dirty="0">
              <a:solidFill>
                <a:srgbClr val="FF0000"/>
              </a:solidFill>
            </a:endParaRPr>
          </a:p>
          <a:p>
            <a:pPr eaLnBrk="1" hangingPunct="1"/>
            <a:r>
              <a:rPr lang="de-DE" altLang="de-DE" sz="1200" b="1" dirty="0">
                <a:solidFill>
                  <a:srgbClr val="FF0000"/>
                </a:solidFill>
              </a:rPr>
              <a:t>	- Änderungen nach Absprache – </a:t>
            </a:r>
            <a:r>
              <a:rPr lang="de-DE" altLang="de-DE" sz="1200" b="1" u="sng" dirty="0"/>
              <a:t>Alles</a:t>
            </a:r>
            <a:r>
              <a:rPr lang="de-DE" altLang="de-DE" sz="1200" b="1" dirty="0"/>
              <a:t> ist möglich!</a:t>
            </a: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750" y="1236734"/>
            <a:ext cx="424769" cy="29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bgerundetes Rechteck 6"/>
          <p:cNvSpPr/>
          <p:nvPr/>
        </p:nvSpPr>
        <p:spPr>
          <a:xfrm rot="20755719">
            <a:off x="909864" y="1320755"/>
            <a:ext cx="540544" cy="30583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Bass</a:t>
            </a:r>
          </a:p>
        </p:txBody>
      </p:sp>
      <p:sp>
        <p:nvSpPr>
          <p:cNvPr id="44" name="Abgerundetes Rechteck 43"/>
          <p:cNvSpPr/>
          <p:nvPr/>
        </p:nvSpPr>
        <p:spPr>
          <a:xfrm rot="1469839">
            <a:off x="5428060" y="1994217"/>
            <a:ext cx="540544" cy="30583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Guit</a:t>
            </a:r>
          </a:p>
        </p:txBody>
      </p:sp>
      <p:sp>
        <p:nvSpPr>
          <p:cNvPr id="48" name="Flussdiagramm: Zusammenführung 47"/>
          <p:cNvSpPr/>
          <p:nvPr/>
        </p:nvSpPr>
        <p:spPr>
          <a:xfrm>
            <a:off x="1963763" y="6588224"/>
            <a:ext cx="151295" cy="151295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Flussdiagramm: Zusammenführung 48"/>
          <p:cNvSpPr/>
          <p:nvPr/>
        </p:nvSpPr>
        <p:spPr>
          <a:xfrm>
            <a:off x="1978414" y="6842381"/>
            <a:ext cx="151295" cy="151295"/>
          </a:xfrm>
          <a:prstGeom prst="flowChartSummingJunction">
            <a:avLst/>
          </a:prstGeom>
          <a:solidFill>
            <a:srgbClr val="92D05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ln w="6350">
                <a:solidFill>
                  <a:schemeClr val="tx1"/>
                </a:solidFill>
              </a:ln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4369405" y="3648185"/>
            <a:ext cx="526041" cy="799774"/>
            <a:chOff x="3175366" y="3779505"/>
            <a:chExt cx="526041" cy="799774"/>
          </a:xfrm>
        </p:grpSpPr>
        <p:sp>
          <p:nvSpPr>
            <p:cNvPr id="36" name="Flussdiagramm: Zusammenführung 35"/>
            <p:cNvSpPr/>
            <p:nvPr/>
          </p:nvSpPr>
          <p:spPr>
            <a:xfrm>
              <a:off x="3356992" y="4427984"/>
              <a:ext cx="151295" cy="151295"/>
            </a:xfrm>
            <a:prstGeom prst="flowChartSummingJunction">
              <a:avLst/>
            </a:prstGeom>
            <a:solidFill>
              <a:srgbClr val="92D050"/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ln w="6350"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3175366" y="3779505"/>
              <a:ext cx="526041" cy="597380"/>
              <a:chOff x="3122026" y="3779505"/>
              <a:chExt cx="526041" cy="597380"/>
            </a:xfrm>
          </p:grpSpPr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1690" y="4084856"/>
                <a:ext cx="424769" cy="2920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Textfeld 7"/>
              <p:cNvSpPr txBox="1"/>
              <p:nvPr/>
            </p:nvSpPr>
            <p:spPr>
              <a:xfrm>
                <a:off x="3122026" y="3779505"/>
                <a:ext cx="5260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/>
                  <a:t>Voc</a:t>
                </a:r>
              </a:p>
            </p:txBody>
          </p:sp>
        </p:grpSp>
      </p:grpSp>
      <p:grpSp>
        <p:nvGrpSpPr>
          <p:cNvPr id="16" name="Gruppieren 15"/>
          <p:cNvGrpSpPr/>
          <p:nvPr/>
        </p:nvGrpSpPr>
        <p:grpSpPr>
          <a:xfrm>
            <a:off x="4963889" y="2897436"/>
            <a:ext cx="883339" cy="624464"/>
            <a:chOff x="5331534" y="3275856"/>
            <a:chExt cx="883339" cy="624464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9425" y="3275856"/>
              <a:ext cx="424769" cy="292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Flussdiagramm: Zusammenführung 5"/>
            <p:cNvSpPr/>
            <p:nvPr/>
          </p:nvSpPr>
          <p:spPr>
            <a:xfrm>
              <a:off x="5784194" y="3749025"/>
              <a:ext cx="151295" cy="151295"/>
            </a:xfrm>
            <a:prstGeom prst="flowChartSummingJunction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81032">
              <a:off x="5331534" y="3403788"/>
              <a:ext cx="883339" cy="295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uppieren 13"/>
          <p:cNvGrpSpPr/>
          <p:nvPr/>
        </p:nvGrpSpPr>
        <p:grpSpPr>
          <a:xfrm>
            <a:off x="3207303" y="3693637"/>
            <a:ext cx="600784" cy="727064"/>
            <a:chOff x="1303998" y="3458385"/>
            <a:chExt cx="600784" cy="727064"/>
          </a:xfrm>
        </p:grpSpPr>
        <p:sp>
          <p:nvSpPr>
            <p:cNvPr id="51" name="Textfeld 50"/>
            <p:cNvSpPr txBox="1"/>
            <p:nvPr/>
          </p:nvSpPr>
          <p:spPr>
            <a:xfrm>
              <a:off x="1303998" y="3458385"/>
              <a:ext cx="526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/>
                <a:t>Voc</a:t>
              </a:r>
            </a:p>
          </p:txBody>
        </p:sp>
        <p:grpSp>
          <p:nvGrpSpPr>
            <p:cNvPr id="4" name="Gruppieren 3"/>
            <p:cNvGrpSpPr/>
            <p:nvPr/>
          </p:nvGrpSpPr>
          <p:grpSpPr>
            <a:xfrm>
              <a:off x="1480013" y="3734458"/>
              <a:ext cx="424769" cy="450991"/>
              <a:chOff x="4799352" y="4084855"/>
              <a:chExt cx="424769" cy="450991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9352" y="4084855"/>
                <a:ext cx="424769" cy="2920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Flussdiagramm: Zusammenführung 36"/>
              <p:cNvSpPr/>
              <p:nvPr/>
            </p:nvSpPr>
            <p:spPr>
              <a:xfrm>
                <a:off x="4936088" y="4384551"/>
                <a:ext cx="151295" cy="151295"/>
              </a:xfrm>
              <a:prstGeom prst="flowChartSummingJunction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3" name="Gruppieren 2"/>
          <p:cNvGrpSpPr/>
          <p:nvPr/>
        </p:nvGrpSpPr>
        <p:grpSpPr>
          <a:xfrm>
            <a:off x="2891567" y="3827717"/>
            <a:ext cx="398338" cy="592984"/>
            <a:chOff x="5190902" y="3907008"/>
            <a:chExt cx="398338" cy="592984"/>
          </a:xfrm>
        </p:grpSpPr>
        <p:sp>
          <p:nvSpPr>
            <p:cNvPr id="39" name="Flussdiagramm: Zusammenführung 38"/>
            <p:cNvSpPr/>
            <p:nvPr/>
          </p:nvSpPr>
          <p:spPr>
            <a:xfrm>
              <a:off x="5437945" y="4081661"/>
              <a:ext cx="151295" cy="151295"/>
            </a:xfrm>
            <a:prstGeom prst="flowChartSummingJunction">
              <a:avLst/>
            </a:prstGeom>
            <a:solidFill>
              <a:srgbClr val="92D050"/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ln w="6350"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0902" y="3907008"/>
              <a:ext cx="319051" cy="592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8" name="Flussdiagramm: Zusammenführung 37"/>
          <p:cNvSpPr/>
          <p:nvPr/>
        </p:nvSpPr>
        <p:spPr>
          <a:xfrm>
            <a:off x="1955789" y="4217845"/>
            <a:ext cx="151295" cy="151295"/>
          </a:xfrm>
          <a:prstGeom prst="flowChartSummingJunction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31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9520" y="3912231"/>
            <a:ext cx="69137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feld 51"/>
          <p:cNvSpPr txBox="1"/>
          <p:nvPr/>
        </p:nvSpPr>
        <p:spPr>
          <a:xfrm>
            <a:off x="5029263" y="3561330"/>
            <a:ext cx="83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/>
              <a:t>Backings</a:t>
            </a:r>
            <a:endParaRPr lang="de-DE" b="1" dirty="0"/>
          </a:p>
        </p:txBody>
      </p:sp>
      <p:grpSp>
        <p:nvGrpSpPr>
          <p:cNvPr id="10" name="Gruppierung 9"/>
          <p:cNvGrpSpPr/>
          <p:nvPr/>
        </p:nvGrpSpPr>
        <p:grpSpPr>
          <a:xfrm>
            <a:off x="1410489" y="2272822"/>
            <a:ext cx="798014" cy="762000"/>
            <a:chOff x="1410489" y="2272822"/>
            <a:chExt cx="798014" cy="762000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489" y="2453557"/>
              <a:ext cx="424769" cy="292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2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3750" b="98750" l="0" r="97436"/>
                      </a14:imgEffect>
                      <a14:imgEffect>
                        <a14:sharpenSoften amount="-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89294">
              <a:off x="1465553" y="2272822"/>
              <a:ext cx="74295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4" name="Rechteck 53"/>
          <p:cNvSpPr/>
          <p:nvPr/>
        </p:nvSpPr>
        <p:spPr>
          <a:xfrm>
            <a:off x="542509" y="122018"/>
            <a:ext cx="6126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de-DE" altLang="de-DE" b="1" u="sng" dirty="0"/>
              <a:t>Veranstaltung</a:t>
            </a:r>
            <a:r>
              <a:rPr lang="de-DE" altLang="de-DE" b="1" u="sng"/>
              <a:t>:    			- </a:t>
            </a:r>
            <a:r>
              <a:rPr lang="de-DE" altLang="de-DE" b="1" u="sng" dirty="0"/>
              <a:t>Die NEINers</a:t>
            </a:r>
          </a:p>
        </p:txBody>
      </p:sp>
      <p:cxnSp>
        <p:nvCxnSpPr>
          <p:cNvPr id="57" name="Gekrümmte Verbindung 56"/>
          <p:cNvCxnSpPr/>
          <p:nvPr/>
        </p:nvCxnSpPr>
        <p:spPr>
          <a:xfrm rot="5400000" flipH="1" flipV="1">
            <a:off x="5077232" y="2627424"/>
            <a:ext cx="880072" cy="6843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krümmte Verbindung 19"/>
          <p:cNvCxnSpPr/>
          <p:nvPr/>
        </p:nvCxnSpPr>
        <p:spPr>
          <a:xfrm rot="16200000" flipV="1">
            <a:off x="643719" y="2027229"/>
            <a:ext cx="1175786" cy="357756"/>
          </a:xfrm>
          <a:prstGeom prst="curvedConnector3">
            <a:avLst>
              <a:gd name="adj1" fmla="val -92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atumsplatzhalter 3"/>
          <p:cNvSpPr>
            <a:spLocks noGrp="1"/>
          </p:cNvSpPr>
          <p:nvPr>
            <p:ph type="dt" sz="half" idx="2"/>
          </p:nvPr>
        </p:nvSpPr>
        <p:spPr>
          <a:xfrm>
            <a:off x="5525409" y="8689409"/>
            <a:ext cx="1600200" cy="4857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Stand: </a:t>
            </a:r>
            <a:fld id="{9B22C6F4-9393-44D0-B1AD-397C5334889D}" type="datetimeFigureOut">
              <a:rPr lang="de-DE" smtClean="0"/>
              <a:pPr>
                <a:defRPr/>
              </a:pPr>
              <a:t>12.05.2023</a:t>
            </a:fld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65" name="Flussdiagramm: Zusammenführung 35"/>
          <p:cNvSpPr/>
          <p:nvPr/>
        </p:nvSpPr>
        <p:spPr>
          <a:xfrm>
            <a:off x="1174262" y="4217845"/>
            <a:ext cx="151295" cy="151295"/>
          </a:xfrm>
          <a:prstGeom prst="flowChartSummingJunction">
            <a:avLst/>
          </a:prstGeom>
          <a:solidFill>
            <a:srgbClr val="92D05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ln w="6350">
                <a:solidFill>
                  <a:schemeClr val="tx1"/>
                </a:solidFill>
              </a:ln>
            </a:endParaRPr>
          </a:p>
        </p:txBody>
      </p:sp>
      <p:grpSp>
        <p:nvGrpSpPr>
          <p:cNvPr id="67" name="Gruppieren 17"/>
          <p:cNvGrpSpPr/>
          <p:nvPr/>
        </p:nvGrpSpPr>
        <p:grpSpPr>
          <a:xfrm>
            <a:off x="1826626" y="3875174"/>
            <a:ext cx="840103" cy="702009"/>
            <a:chOff x="3181690" y="4084856"/>
            <a:chExt cx="840103" cy="702009"/>
          </a:xfrm>
        </p:grpSpPr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690" y="4084856"/>
              <a:ext cx="424769" cy="292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" name="Textfeld 68"/>
            <p:cNvSpPr txBox="1"/>
            <p:nvPr/>
          </p:nvSpPr>
          <p:spPr>
            <a:xfrm>
              <a:off x="3187910" y="4479088"/>
              <a:ext cx="833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err="1"/>
                <a:t>Backings</a:t>
              </a:r>
              <a:endParaRPr lang="de-DE" sz="1400" b="1" dirty="0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FCA6919D-9DDB-3247-964D-06D28F0B3887}"/>
              </a:ext>
            </a:extLst>
          </p:cNvPr>
          <p:cNvGrpSpPr/>
          <p:nvPr/>
        </p:nvGrpSpPr>
        <p:grpSpPr>
          <a:xfrm>
            <a:off x="5717296" y="3031404"/>
            <a:ext cx="265320" cy="654346"/>
            <a:chOff x="5717296" y="3031404"/>
            <a:chExt cx="265320" cy="654346"/>
          </a:xfrm>
        </p:grpSpPr>
        <p:sp>
          <p:nvSpPr>
            <p:cNvPr id="5" name="Rechteck 4"/>
            <p:cNvSpPr/>
            <p:nvPr/>
          </p:nvSpPr>
          <p:spPr>
            <a:xfrm rot="18708201">
              <a:off x="5665547" y="3352888"/>
              <a:ext cx="498934" cy="135204"/>
            </a:xfrm>
            <a:prstGeom prst="rect">
              <a:avLst/>
            </a:prstGeom>
            <a:scene3d>
              <a:camera prst="orthographicFront">
                <a:rot lat="3899997" lon="10799999" rev="10799999"/>
              </a:camera>
              <a:lightRig rig="balanced" dir="t"/>
            </a:scene3d>
            <a:sp3d contourW="12700">
              <a:bevelT w="165100" prst="coolSlant"/>
              <a:bevelB prst="relaxedInset"/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Textfeld 58"/>
            <p:cNvSpPr txBox="1"/>
            <p:nvPr/>
          </p:nvSpPr>
          <p:spPr>
            <a:xfrm rot="18588953">
              <a:off x="5520928" y="3227772"/>
              <a:ext cx="6543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>
                  <a:solidFill>
                    <a:schemeClr val="bg1"/>
                  </a:solidFill>
                </a:rPr>
                <a:t>Monitor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Textfeld 59">
            <a:extLst>
              <a:ext uri="{FF2B5EF4-FFF2-40B4-BE49-F238E27FC236}">
                <a16:creationId xmlns:a16="http://schemas.microsoft.com/office/drawing/2014/main" id="{593DB8ED-2E00-7F4A-8F1F-1E403F0A60D6}"/>
              </a:ext>
            </a:extLst>
          </p:cNvPr>
          <p:cNvSpPr txBox="1"/>
          <p:nvPr/>
        </p:nvSpPr>
        <p:spPr>
          <a:xfrm>
            <a:off x="711036" y="1851182"/>
            <a:ext cx="673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/>
              <a:t>Kabel/Funk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9ED223BF-8920-AF46-A6A4-C688D5B39AF4}"/>
              </a:ext>
            </a:extLst>
          </p:cNvPr>
          <p:cNvSpPr txBox="1"/>
          <p:nvPr/>
        </p:nvSpPr>
        <p:spPr>
          <a:xfrm>
            <a:off x="5195694" y="2342911"/>
            <a:ext cx="673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/>
              <a:t>Kabel/Funk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2080DCCE-65F6-E141-AB44-CDA3FDAC963F}"/>
              </a:ext>
            </a:extLst>
          </p:cNvPr>
          <p:cNvGrpSpPr/>
          <p:nvPr/>
        </p:nvGrpSpPr>
        <p:grpSpPr>
          <a:xfrm>
            <a:off x="4579325" y="4662378"/>
            <a:ext cx="654346" cy="272163"/>
            <a:chOff x="4579325" y="4662378"/>
            <a:chExt cx="654346" cy="272163"/>
          </a:xfrm>
        </p:grpSpPr>
        <p:sp>
          <p:nvSpPr>
            <p:cNvPr id="34" name="Rechteck 33"/>
            <p:cNvSpPr/>
            <p:nvPr/>
          </p:nvSpPr>
          <p:spPr>
            <a:xfrm>
              <a:off x="4657032" y="4799337"/>
              <a:ext cx="498934" cy="135204"/>
            </a:xfrm>
            <a:prstGeom prst="rect">
              <a:avLst/>
            </a:prstGeom>
            <a:scene3d>
              <a:camera prst="orthographicFront">
                <a:rot lat="3899991" lon="10799990" rev="11699982"/>
              </a:camera>
              <a:lightRig rig="balanced" dir="t"/>
            </a:scene3d>
            <a:sp3d contourW="12700">
              <a:bevelT w="165100" prst="coolSlant"/>
              <a:bevelB prst="relaxedInset"/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00B8C879-436D-2F47-9930-295122F68586}"/>
                </a:ext>
              </a:extLst>
            </p:cNvPr>
            <p:cNvSpPr txBox="1"/>
            <p:nvPr/>
          </p:nvSpPr>
          <p:spPr>
            <a:xfrm rot="20444832">
              <a:off x="4579325" y="4662378"/>
              <a:ext cx="6543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>
                  <a:solidFill>
                    <a:schemeClr val="bg1"/>
                  </a:solidFill>
                </a:rPr>
                <a:t>Monitor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6C809C8-0380-8D4D-8714-411829213EBC}"/>
              </a:ext>
            </a:extLst>
          </p:cNvPr>
          <p:cNvGrpSpPr/>
          <p:nvPr/>
        </p:nvGrpSpPr>
        <p:grpSpPr>
          <a:xfrm>
            <a:off x="2074827" y="4610772"/>
            <a:ext cx="654346" cy="281095"/>
            <a:chOff x="2074827" y="4610772"/>
            <a:chExt cx="654346" cy="281095"/>
          </a:xfrm>
        </p:grpSpPr>
        <p:sp>
          <p:nvSpPr>
            <p:cNvPr id="33" name="Rechteck 32"/>
            <p:cNvSpPr/>
            <p:nvPr/>
          </p:nvSpPr>
          <p:spPr>
            <a:xfrm>
              <a:off x="2135134" y="4756663"/>
              <a:ext cx="498934" cy="135204"/>
            </a:xfrm>
            <a:prstGeom prst="rect">
              <a:avLst/>
            </a:prstGeom>
            <a:scene3d>
              <a:camera prst="orthographicFront">
                <a:rot lat="3899997" lon="10799986" rev="9899984"/>
              </a:camera>
              <a:lightRig rig="balanced" dir="t"/>
            </a:scene3d>
            <a:sp3d contourW="12700">
              <a:bevelT w="165100" prst="coolSlant"/>
              <a:bevelB prst="relaxedInset"/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Textfeld 62">
              <a:extLst>
                <a:ext uri="{FF2B5EF4-FFF2-40B4-BE49-F238E27FC236}">
                  <a16:creationId xmlns:a16="http://schemas.microsoft.com/office/drawing/2014/main" id="{212D6D86-AE87-8448-B4AB-A24D8430E7CC}"/>
                </a:ext>
              </a:extLst>
            </p:cNvPr>
            <p:cNvSpPr txBox="1"/>
            <p:nvPr/>
          </p:nvSpPr>
          <p:spPr>
            <a:xfrm rot="762761">
              <a:off x="2074827" y="4610772"/>
              <a:ext cx="6543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>
                  <a:solidFill>
                    <a:schemeClr val="bg1"/>
                  </a:solidFill>
                </a:rPr>
                <a:t>Monitor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737305A3-DBBC-BE43-BCCF-766934007EEC}"/>
              </a:ext>
            </a:extLst>
          </p:cNvPr>
          <p:cNvGrpSpPr/>
          <p:nvPr/>
        </p:nvGrpSpPr>
        <p:grpSpPr>
          <a:xfrm rot="6858584">
            <a:off x="4440182" y="875920"/>
            <a:ext cx="284271" cy="654346"/>
            <a:chOff x="4644007" y="1669493"/>
            <a:chExt cx="284271" cy="654346"/>
          </a:xfrm>
        </p:grpSpPr>
        <p:sp>
          <p:nvSpPr>
            <p:cNvPr id="35" name="Rechteck 34"/>
            <p:cNvSpPr/>
            <p:nvPr/>
          </p:nvSpPr>
          <p:spPr>
            <a:xfrm rot="18840099">
              <a:off x="4611209" y="1979605"/>
              <a:ext cx="498934" cy="135204"/>
            </a:xfrm>
            <a:prstGeom prst="rect">
              <a:avLst/>
            </a:prstGeom>
            <a:scene3d>
              <a:camera prst="orthographicFront">
                <a:rot lat="3899991" lon="10799990" rev="11699982"/>
              </a:camera>
              <a:lightRig rig="balanced" dir="t"/>
            </a:scene3d>
            <a:sp3d contourW="12700">
              <a:bevelT w="165100" prst="coolSlant"/>
              <a:bevelB prst="relaxedInset"/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C2BB9D66-B5C4-494F-9D2B-6734B01926C8}"/>
                </a:ext>
              </a:extLst>
            </p:cNvPr>
            <p:cNvSpPr txBox="1"/>
            <p:nvPr/>
          </p:nvSpPr>
          <p:spPr>
            <a:xfrm rot="17924254">
              <a:off x="4447639" y="1865861"/>
              <a:ext cx="6543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>
                  <a:solidFill>
                    <a:schemeClr val="bg1"/>
                  </a:solidFill>
                </a:rPr>
                <a:t>Monitor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357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E68FC2A-BBAF-D54D-A67B-1D1C7F6FA773}"/>
              </a:ext>
            </a:extLst>
          </p:cNvPr>
          <p:cNvSpPr txBox="1"/>
          <p:nvPr/>
        </p:nvSpPr>
        <p:spPr>
          <a:xfrm>
            <a:off x="260648" y="539552"/>
            <a:ext cx="3429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Die NEINers – </a:t>
            </a:r>
            <a:r>
              <a:rPr lang="de-DE" dirty="0" err="1"/>
              <a:t>Tecrider</a:t>
            </a:r>
            <a:r>
              <a:rPr lang="de-DE" dirty="0"/>
              <a:t> -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Funk Frequenzen </a:t>
            </a: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D0BE46A-9E60-2340-8ED6-3A10479DB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551796"/>
              </p:ext>
            </p:extLst>
          </p:nvPr>
        </p:nvGraphicFramePr>
        <p:xfrm>
          <a:off x="342900" y="1763688"/>
          <a:ext cx="6172200" cy="2973810"/>
        </p:xfrm>
        <a:graphic>
          <a:graphicData uri="http://schemas.openxmlformats.org/drawingml/2006/table">
            <a:tbl>
              <a:tblPr firstRow="1" firstCol="1" bandRow="1"/>
              <a:tblGrid>
                <a:gridCol w="938967">
                  <a:extLst>
                    <a:ext uri="{9D8B030D-6E8A-4147-A177-3AD203B41FA5}">
                      <a16:colId xmlns:a16="http://schemas.microsoft.com/office/drawing/2014/main" val="2034103320"/>
                    </a:ext>
                  </a:extLst>
                </a:gridCol>
                <a:gridCol w="1744411">
                  <a:extLst>
                    <a:ext uri="{9D8B030D-6E8A-4147-A177-3AD203B41FA5}">
                      <a16:colId xmlns:a16="http://schemas.microsoft.com/office/drawing/2014/main" val="118589720"/>
                    </a:ext>
                  </a:extLst>
                </a:gridCol>
                <a:gridCol w="1744411">
                  <a:extLst>
                    <a:ext uri="{9D8B030D-6E8A-4147-A177-3AD203B41FA5}">
                      <a16:colId xmlns:a16="http://schemas.microsoft.com/office/drawing/2014/main" val="2379998241"/>
                    </a:ext>
                  </a:extLst>
                </a:gridCol>
                <a:gridCol w="1744411">
                  <a:extLst>
                    <a:ext uri="{9D8B030D-6E8A-4147-A177-3AD203B41FA5}">
                      <a16:colId xmlns:a16="http://schemas.microsoft.com/office/drawing/2014/main" val="659600134"/>
                    </a:ext>
                  </a:extLst>
                </a:gridCol>
              </a:tblGrid>
              <a:tr h="206745">
                <a:tc>
                  <a:txBody>
                    <a:bodyPr/>
                    <a:lstStyle/>
                    <a:p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Sender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Empfänger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Frequenz </a:t>
                      </a:r>
                      <a:r>
                        <a:rPr lang="en-GB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(MHz)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65097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Voc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Shure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Beta 58a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Shure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GLXD4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2.4000 - 2.4835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844259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Guit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2.4000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417380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Posaune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Shure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BLX1 S8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Shure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BLX4 S8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823 – 832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268953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Bass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Fender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PT1010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Fender </a:t>
                      </a: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SR1010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863.100 – 864.900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450165"/>
                  </a:ext>
                </a:extLst>
              </a:tr>
              <a:tr h="413490">
                <a:tc>
                  <a:txBody>
                    <a:bodyPr/>
                    <a:lstStyle/>
                    <a:p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Sax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NUX B-6 NX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NUX B-6 RX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2.4000</a:t>
                      </a:r>
                    </a:p>
                    <a:p>
                      <a:endParaRPr lang="de-D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12922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 Ear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Vive – U4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Vive – U4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76761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Kanal 1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2.480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2.482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035770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Kanal 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2.408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2.472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2.474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11462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Kanal 3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2.416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2.464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2.466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468898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Kanal 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2.434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2.440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2.442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722183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Kanal 5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2.427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2.448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2.450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428602"/>
                  </a:ext>
                </a:extLst>
              </a:tr>
              <a:tr h="206745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Kanal 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2.422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2.456</a:t>
                      </a:r>
                      <a:endParaRPr lang="de-D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2.458</a:t>
                      </a:r>
                      <a:endParaRPr lang="de-D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454" marR="66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209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61193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Bildschirmpräsentation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CorpoS</vt:lpstr>
      <vt:lpstr>Times New Roman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s-6410</dc:creator>
  <cp:lastModifiedBy>Ruehl, Marcus (037)</cp:lastModifiedBy>
  <cp:revision>45</cp:revision>
  <cp:lastPrinted>2022-08-15T16:48:18Z</cp:lastPrinted>
  <dcterms:created xsi:type="dcterms:W3CDTF">2014-10-30T13:04:08Z</dcterms:created>
  <dcterms:modified xsi:type="dcterms:W3CDTF">2023-05-12T10:33:02Z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24dbb1d-991d-4bbd-aad5-33bac1d8ffaf_Enabled">
    <vt:lpwstr>true</vt:lpwstr>
  </property>
  <property fmtid="{D5CDD505-2E9C-101B-9397-08002B2CF9AE}" pid="3" name="MSIP_Label_924dbb1d-991d-4bbd-aad5-33bac1d8ffaf_SetDate">
    <vt:lpwstr>2023-05-12T10:33:02Z</vt:lpwstr>
  </property>
  <property fmtid="{D5CDD505-2E9C-101B-9397-08002B2CF9AE}" pid="4" name="MSIP_Label_924dbb1d-991d-4bbd-aad5-33bac1d8ffaf_Method">
    <vt:lpwstr>Standard</vt:lpwstr>
  </property>
  <property fmtid="{D5CDD505-2E9C-101B-9397-08002B2CF9AE}" pid="5" name="MSIP_Label_924dbb1d-991d-4bbd-aad5-33bac1d8ffaf_Name">
    <vt:lpwstr>924dbb1d-991d-4bbd-aad5-33bac1d8ffaf</vt:lpwstr>
  </property>
  <property fmtid="{D5CDD505-2E9C-101B-9397-08002B2CF9AE}" pid="6" name="MSIP_Label_924dbb1d-991d-4bbd-aad5-33bac1d8ffaf_SiteId">
    <vt:lpwstr>9652d7c2-1ccf-4940-8151-4a92bd474ed0</vt:lpwstr>
  </property>
  <property fmtid="{D5CDD505-2E9C-101B-9397-08002B2CF9AE}" pid="7" name="MSIP_Label_924dbb1d-991d-4bbd-aad5-33bac1d8ffaf_ActionId">
    <vt:lpwstr>be24363c-0ad4-4c5d-bc06-630685b3cc24</vt:lpwstr>
  </property>
  <property fmtid="{D5CDD505-2E9C-101B-9397-08002B2CF9AE}" pid="8" name="MSIP_Label_924dbb1d-991d-4bbd-aad5-33bac1d8ffaf_ContentBits">
    <vt:lpwstr>1</vt:lpwstr>
  </property>
</Properties>
</file>